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</p:sldMasterIdLst>
  <p:notesMasterIdLst>
    <p:notesMasterId r:id="rId29"/>
  </p:notesMasterIdLst>
  <p:sldIdLst>
    <p:sldId id="256" r:id="rId3"/>
    <p:sldId id="257" r:id="rId4"/>
    <p:sldId id="260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86" r:id="rId15"/>
    <p:sldId id="269" r:id="rId16"/>
    <p:sldId id="270" r:id="rId17"/>
    <p:sldId id="288" r:id="rId18"/>
    <p:sldId id="280" r:id="rId19"/>
    <p:sldId id="281" r:id="rId20"/>
    <p:sldId id="282" r:id="rId21"/>
    <p:sldId id="283" r:id="rId22"/>
    <p:sldId id="274" r:id="rId23"/>
    <p:sldId id="275" r:id="rId24"/>
    <p:sldId id="276" r:id="rId25"/>
    <p:sldId id="284" r:id="rId26"/>
    <p:sldId id="285" r:id="rId27"/>
    <p:sldId id="289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2" autoAdjust="0"/>
    <p:restoredTop sz="94785" autoAdjust="0"/>
  </p:normalViewPr>
  <p:slideViewPr>
    <p:cSldViewPr>
      <p:cViewPr varScale="1">
        <p:scale>
          <a:sx n="150" d="100"/>
          <a:sy n="150" d="100"/>
        </p:scale>
        <p:origin x="-2016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9E558F-60B2-41D8-9712-B137CE127854}" type="datetimeFigureOut">
              <a:rPr lang="en-US" smtClean="0"/>
              <a:pPr/>
              <a:t>12/16/12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F490F4-5A4C-473C-B878-A8E9D907FDA6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1782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F490F4-5A4C-473C-B878-A8E9D907FDA6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F490F4-5A4C-473C-B878-A8E9D907FDA6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F490F4-5A4C-473C-B878-A8E9D907FDA6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F490F4-5A4C-473C-B878-A8E9D907FDA6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F490F4-5A4C-473C-B878-A8E9D907FDA6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 userDrawn="1"/>
          </p:nvSpPr>
          <p:spPr>
            <a:xfrm>
              <a:off x="0" y="0"/>
              <a:ext cx="9144000" cy="6858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0" y="0"/>
              <a:ext cx="9144000" cy="6858000"/>
            </a:xfrm>
            <a:prstGeom prst="rect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18000"/>
                  </a:schemeClr>
                </a:gs>
                <a:gs pos="58000">
                  <a:schemeClr val="tx1"/>
                </a:gs>
                <a:gs pos="65000">
                  <a:schemeClr val="tx1"/>
                </a:gs>
                <a:gs pos="32000">
                  <a:schemeClr val="tx1"/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9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itchFamily="34" charset="0"/>
                <a:cs typeface="Arial" pitchFamily="34" charset="0"/>
              </a:endParaRPr>
            </a:p>
          </p:txBody>
        </p:sp>
        <p:pic>
          <p:nvPicPr>
            <p:cNvPr id="12" name="Picture 11" descr="PPP_SHIGH_TLE_Circuit_Wave2.png"/>
            <p:cNvPicPr>
              <a:picLocks noChangeAspect="1"/>
            </p:cNvPicPr>
            <p:nvPr userDrawn="1"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0" y="0"/>
              <a:ext cx="9143999" cy="685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" name="Rectangle 15"/>
            <p:cNvSpPr/>
            <p:nvPr userDrawn="1"/>
          </p:nvSpPr>
          <p:spPr>
            <a:xfrm>
              <a:off x="0" y="0"/>
              <a:ext cx="9144000" cy="6858000"/>
            </a:xfrm>
            <a:prstGeom prst="rect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  <a:alpha val="18000"/>
                  </a:schemeClr>
                </a:gs>
                <a:gs pos="58000">
                  <a:schemeClr val="tx1">
                    <a:alpha val="50000"/>
                  </a:schemeClr>
                </a:gs>
                <a:gs pos="65000">
                  <a:schemeClr val="tx1">
                    <a:alpha val="50000"/>
                  </a:schemeClr>
                </a:gs>
                <a:gs pos="32000">
                  <a:schemeClr val="tx1">
                    <a:alpha val="50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9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itchFamily="34" charset="0"/>
                <a:cs typeface="Arial" pitchFamily="34" charset="0"/>
              </a:endParaRPr>
            </a:p>
          </p:txBody>
        </p:sp>
        <p:pic>
          <p:nvPicPr>
            <p:cNvPr id="11" name="Picture 10" descr="PPP_SHIGH_TLE_Circuit_Wave.png"/>
            <p:cNvPicPr>
              <a:picLocks noChangeAspect="1"/>
            </p:cNvPicPr>
            <p:nvPr userDrawn="1"/>
          </p:nvPicPr>
          <p:blipFill>
            <a:blip r:embed="rId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0" y="0"/>
              <a:ext cx="9143999" cy="685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" name="Picture 6" descr="PPP_SHIGH_TLE_Circuit_Wave.png"/>
            <p:cNvPicPr>
              <a:picLocks noChangeAspect="1"/>
            </p:cNvPicPr>
            <p:nvPr userDrawn="1"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lum contrast="40000"/>
            </a:blip>
            <a:stretch>
              <a:fillRect/>
            </a:stretch>
          </p:blipFill>
          <p:spPr>
            <a:xfrm>
              <a:off x="0" y="0"/>
              <a:ext cx="9143999" cy="6858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2130425"/>
            <a:ext cx="8077200" cy="147002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57600"/>
            <a:ext cx="6400800" cy="838200"/>
          </a:xfr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4F7D6C72-D4D7-4947-A192-92CB8530121C}" type="datetimeFigureOut">
              <a:rPr lang="en-US" smtClean="0"/>
              <a:pPr/>
              <a:t>12/16/12</a:t>
            </a:fld>
            <a:endParaRPr lang="en-US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endParaRPr lang="en-US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49565A35-BF1F-4345-B456-4D29F1280597}" type="slidenum">
              <a:rPr lang="en-US" smtClean="0"/>
              <a:pPr/>
              <a:t>‹Nr.›</a:t>
            </a:fld>
            <a:endParaRPr lang="en-US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6C72-D4D7-4947-A192-92CB8530121C}" type="datetimeFigureOut">
              <a:rPr lang="en-US" smtClean="0"/>
              <a:pPr/>
              <a:t>12/16/12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A35-BF1F-4345-B456-4D29F1280597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6C72-D4D7-4947-A192-92CB8530121C}" type="datetimeFigureOut">
              <a:rPr lang="en-US" smtClean="0"/>
              <a:pPr/>
              <a:t>12/16/12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A35-BF1F-4345-B456-4D29F1280597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6C72-D4D7-4947-A192-92CB8530121C}" type="datetimeFigureOut">
              <a:rPr lang="en-US" smtClean="0"/>
              <a:pPr/>
              <a:t>12/16/12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A35-BF1F-4345-B456-4D29F1280597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6C72-D4D7-4947-A192-92CB8530121C}" type="datetimeFigureOut">
              <a:rPr lang="en-US" smtClean="0"/>
              <a:pPr/>
              <a:t>12/16/12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A35-BF1F-4345-B456-4D29F1280597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 userDrawn="1"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0"/>
              <a:ext cx="9144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0" y="1371600"/>
              <a:ext cx="9144000" cy="5486400"/>
            </a:xfrm>
            <a:prstGeom prst="rect">
              <a:avLst/>
            </a:prstGeom>
            <a:gradFill flip="none" rotWithShape="1">
              <a:gsLst>
                <a:gs pos="100000">
                  <a:schemeClr val="accent1">
                    <a:lumMod val="20000"/>
                    <a:lumOff val="80000"/>
                    <a:alpha val="18000"/>
                  </a:schemeClr>
                </a:gs>
                <a:gs pos="0">
                  <a:schemeClr val="tx1"/>
                </a:gs>
                <a:gs pos="0">
                  <a:schemeClr val="tx1"/>
                </a:gs>
                <a:gs pos="0">
                  <a:schemeClr val="tx1"/>
                </a:gs>
                <a:gs pos="94000">
                  <a:schemeClr val="accent1">
                    <a:lumMod val="20000"/>
                    <a:lumOff val="8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itchFamily="34" charset="0"/>
                <a:cs typeface="Arial" pitchFamily="34" charset="0"/>
              </a:endParaRPr>
            </a:p>
          </p:txBody>
        </p:sp>
        <p:pic>
          <p:nvPicPr>
            <p:cNvPr id="11" name="Picture 10" descr="PPP_SHIGH_TXT_Circuit_Wave.png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143999" cy="6858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effectLst>
                  <a:reflection blurRad="6350" stA="55000" endA="300" endPos="45500" dir="5400000" sy="-100000" algn="bl" rotWithShape="0"/>
                </a:effectLst>
              </a:defRPr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6C72-D4D7-4947-A192-92CB8530121C}" type="datetimeFigureOut">
              <a:rPr lang="en-US" smtClean="0"/>
              <a:pPr/>
              <a:t>12/16/12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A35-BF1F-4345-B456-4D29F1280597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4"/>
          <p:cNvGrpSpPr/>
          <p:nvPr userDrawn="1"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0"/>
              <a:ext cx="9144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0" y="1371600"/>
              <a:ext cx="9144000" cy="5486400"/>
            </a:xfrm>
            <a:prstGeom prst="rect">
              <a:avLst/>
            </a:prstGeom>
            <a:gradFill flip="none" rotWithShape="1">
              <a:gsLst>
                <a:gs pos="100000">
                  <a:schemeClr val="accent1">
                    <a:lumMod val="20000"/>
                    <a:lumOff val="80000"/>
                    <a:alpha val="18000"/>
                  </a:schemeClr>
                </a:gs>
                <a:gs pos="0">
                  <a:schemeClr val="tx1"/>
                </a:gs>
                <a:gs pos="0">
                  <a:schemeClr val="tx1"/>
                </a:gs>
                <a:gs pos="0">
                  <a:schemeClr val="tx1"/>
                </a:gs>
                <a:gs pos="94000">
                  <a:schemeClr val="accent1">
                    <a:lumMod val="20000"/>
                    <a:lumOff val="8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itchFamily="34" charset="0"/>
                <a:cs typeface="Arial" pitchFamily="34" charset="0"/>
              </a:endParaRPr>
            </a:p>
          </p:txBody>
        </p:sp>
        <p:pic>
          <p:nvPicPr>
            <p:cNvPr id="11" name="Picture 10" descr="PPP_SHIGH_TXT_Circuit_Wave.png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143999" cy="6858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effectLst>
                  <a:reflection blurRad="6350" stA="55000" endA="300" endPos="45500" dir="5400000" sy="-100000" algn="bl" rotWithShape="0"/>
                </a:effectLst>
              </a:defRPr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0" y="1447800"/>
            <a:ext cx="9144000" cy="54102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  <a:shade val="30000"/>
                  <a:satMod val="115000"/>
                </a:schemeClr>
              </a:gs>
              <a:gs pos="50000">
                <a:schemeClr val="accent1">
                  <a:lumMod val="50000"/>
                  <a:shade val="67500"/>
                  <a:satMod val="115000"/>
                </a:schemeClr>
              </a:gs>
              <a:gs pos="100000">
                <a:schemeClr val="accent1">
                  <a:lumMod val="50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6C72-D4D7-4947-A192-92CB8530121C}" type="datetimeFigureOut">
              <a:rPr lang="en-US" smtClean="0"/>
              <a:pPr/>
              <a:t>12/16/12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A35-BF1F-4345-B456-4D29F1280597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4"/>
          <p:cNvGrpSpPr/>
          <p:nvPr userDrawn="1"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0"/>
              <a:ext cx="9144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0" y="1371600"/>
              <a:ext cx="9144000" cy="5486400"/>
            </a:xfrm>
            <a:prstGeom prst="rect">
              <a:avLst/>
            </a:prstGeom>
            <a:gradFill flip="none" rotWithShape="1">
              <a:gsLst>
                <a:gs pos="100000">
                  <a:schemeClr val="accent1">
                    <a:lumMod val="20000"/>
                    <a:lumOff val="80000"/>
                    <a:alpha val="18000"/>
                  </a:schemeClr>
                </a:gs>
                <a:gs pos="0">
                  <a:schemeClr val="tx1"/>
                </a:gs>
                <a:gs pos="0">
                  <a:schemeClr val="tx1"/>
                </a:gs>
                <a:gs pos="0">
                  <a:schemeClr val="tx1"/>
                </a:gs>
                <a:gs pos="94000">
                  <a:schemeClr val="accent1">
                    <a:lumMod val="20000"/>
                    <a:lumOff val="80000"/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itchFamily="34" charset="0"/>
                <a:cs typeface="Arial" pitchFamily="34" charset="0"/>
              </a:endParaRPr>
            </a:p>
          </p:txBody>
        </p:sp>
        <p:pic>
          <p:nvPicPr>
            <p:cNvPr id="11" name="Picture 10" descr="PPP_SHIGH_TXT_Circuit_Wave.png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143999" cy="6858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effectLst>
                  <a:reflection blurRad="6350" stA="55000" endA="300" endPos="45500" dir="5400000" sy="-100000" algn="bl" rotWithShape="0"/>
                </a:effectLst>
              </a:defRPr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0" y="1447800"/>
            <a:ext cx="9144000" cy="541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  <a:lvl2pPr>
              <a:defRPr>
                <a:solidFill>
                  <a:sysClr val="windowText" lastClr="000000"/>
                </a:solidFill>
              </a:defRPr>
            </a:lvl2pPr>
            <a:lvl3pPr>
              <a:defRPr>
                <a:solidFill>
                  <a:sysClr val="windowText" lastClr="000000"/>
                </a:solidFill>
              </a:defRPr>
            </a:lvl3pPr>
            <a:lvl4pPr>
              <a:defRPr>
                <a:solidFill>
                  <a:sysClr val="windowText" lastClr="000000"/>
                </a:solidFill>
              </a:defRPr>
            </a:lvl4pPr>
            <a:lvl5pPr>
              <a:defRPr>
                <a:solidFill>
                  <a:sysClr val="windowText" lastClr="000000"/>
                </a:solidFill>
              </a:defRPr>
            </a:lvl5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6C72-D4D7-4947-A192-92CB8530121C}" type="datetimeFigureOut">
              <a:rPr lang="en-US" smtClean="0"/>
              <a:pPr/>
              <a:t>12/16/12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A35-BF1F-4345-B456-4D29F1280597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6C72-D4D7-4947-A192-92CB8530121C}" type="datetimeFigureOut">
              <a:rPr lang="en-US" smtClean="0"/>
              <a:pPr/>
              <a:t>12/16/12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A35-BF1F-4345-B456-4D29F1280597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6C72-D4D7-4947-A192-92CB8530121C}" type="datetimeFigureOut">
              <a:rPr lang="en-US" smtClean="0"/>
              <a:pPr/>
              <a:t>12/16/12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A35-BF1F-4345-B456-4D29F1280597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6C72-D4D7-4947-A192-92CB8530121C}" type="datetimeFigureOut">
              <a:rPr lang="en-US" smtClean="0"/>
              <a:pPr/>
              <a:t>12/16/12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A35-BF1F-4345-B456-4D29F1280597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6C72-D4D7-4947-A192-92CB8530121C}" type="datetimeFigureOut">
              <a:rPr lang="en-US" smtClean="0"/>
              <a:pPr/>
              <a:t>12/16/12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A35-BF1F-4345-B456-4D29F1280597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6C72-D4D7-4947-A192-92CB8530121C}" type="datetimeFigureOut">
              <a:rPr lang="en-US" smtClean="0"/>
              <a:pPr/>
              <a:t>12/16/12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65A35-BF1F-4345-B456-4D29F1280597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4F7D6C72-D4D7-4947-A192-92CB8530121C}" type="datetimeFigureOut">
              <a:rPr lang="en-US" smtClean="0"/>
              <a:pPr/>
              <a:t>12/16/12</a:t>
            </a:fld>
            <a:endParaRPr lang="en-US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endParaRPr lang="en-US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49565A35-BF1F-4345-B456-4D29F1280597}" type="slidenum">
              <a:rPr lang="en-US" smtClean="0"/>
              <a:pPr/>
              <a:t>‹Nr.›</a:t>
            </a:fld>
            <a:endParaRPr lang="en-US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62000" y="2133600"/>
            <a:ext cx="9601200" cy="2362200"/>
          </a:xfrm>
          <a:effectLst>
            <a:glow rad="1016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perspectiveContrastingLeftFacing">
              <a:rot lat="564000" lon="1500001" rev="21540000"/>
            </a:camera>
            <a:lightRig rig="threePt" dir="t"/>
          </a:scene3d>
        </p:spPr>
        <p:txBody>
          <a:bodyPr>
            <a:noAutofit/>
            <a:scene3d>
              <a:camera prst="orthographicFront">
                <a:rot lat="564000" lon="1500001" rev="21540000"/>
              </a:camera>
              <a:lightRig rig="balanced" dir="t">
                <a:rot lat="0" lon="0" rev="2100000"/>
              </a:lightRig>
            </a:scene3d>
            <a:sp3d extrusionH="57150" prstMaterial="metal">
              <a:bevelT w="38100" h="38100" prst="angle"/>
              <a:bevelB w="38100" h="38100" prst="angle"/>
              <a:contourClr>
                <a:schemeClr val="bg2"/>
              </a:contourClr>
            </a:sp3d>
          </a:bodyPr>
          <a:lstStyle/>
          <a:p>
            <a:r>
              <a:rPr lang="en-US" dirty="0" err="1">
                <a:ln w="50800">
                  <a:noFill/>
                </a:ln>
                <a:solidFill>
                  <a:schemeClr val="bg1">
                    <a:shade val="50000"/>
                  </a:schemeClr>
                </a:solidFill>
                <a:effectLst>
                  <a:glow rad="101600">
                    <a:schemeClr val="accent1">
                      <a:alpha val="75000"/>
                    </a:schemeClr>
                  </a:glow>
                  <a:reflection stA="20000" endPos="75000" dist="12700" dir="5400000" sy="-100000" algn="bl" rotWithShape="0"/>
                </a:effectLst>
                <a:latin typeface="Silom"/>
              </a:rPr>
              <a:t>Implementierung</a:t>
            </a:r>
            <a:r>
              <a:rPr lang="en-US" dirty="0">
                <a:ln w="50800">
                  <a:noFill/>
                </a:ln>
                <a:solidFill>
                  <a:schemeClr val="bg1">
                    <a:shade val="50000"/>
                  </a:schemeClr>
                </a:solidFill>
                <a:effectLst>
                  <a:glow rad="101600">
                    <a:schemeClr val="accent1">
                      <a:alpha val="75000"/>
                    </a:schemeClr>
                  </a:glow>
                  <a:reflection stA="20000" endPos="75000" dist="12700" dir="5400000" sy="-100000" algn="bl" rotWithShape="0"/>
                </a:effectLst>
                <a:latin typeface="Silom"/>
              </a:rPr>
              <a:t> </a:t>
            </a:r>
            <a:r>
              <a:rPr lang="en-US" dirty="0" err="1">
                <a:ln w="50800">
                  <a:noFill/>
                </a:ln>
                <a:solidFill>
                  <a:schemeClr val="bg1">
                    <a:shade val="50000"/>
                  </a:schemeClr>
                </a:solidFill>
                <a:effectLst>
                  <a:glow rad="101600">
                    <a:schemeClr val="accent1">
                      <a:alpha val="75000"/>
                    </a:schemeClr>
                  </a:glow>
                  <a:reflection stA="20000" endPos="75000" dist="12700" dir="5400000" sy="-100000" algn="bl" rotWithShape="0"/>
                </a:effectLst>
                <a:latin typeface="Silom"/>
              </a:rPr>
              <a:t>eines</a:t>
            </a:r>
            <a:r>
              <a:rPr lang="en-US" dirty="0">
                <a:ln w="50800">
                  <a:noFill/>
                </a:ln>
                <a:solidFill>
                  <a:schemeClr val="bg1">
                    <a:shade val="50000"/>
                  </a:schemeClr>
                </a:solidFill>
                <a:effectLst>
                  <a:glow rad="101600">
                    <a:schemeClr val="accent1">
                      <a:alpha val="75000"/>
                    </a:schemeClr>
                  </a:glow>
                  <a:reflection stA="20000" endPos="75000" dist="12700" dir="5400000" sy="-100000" algn="bl" rotWithShape="0"/>
                </a:effectLst>
                <a:latin typeface="Silom"/>
              </a:rPr>
              <a:t> </a:t>
            </a:r>
            <a:r>
              <a:rPr lang="en-US" dirty="0" err="1">
                <a:ln w="50800">
                  <a:noFill/>
                </a:ln>
                <a:solidFill>
                  <a:schemeClr val="bg1">
                    <a:shade val="50000"/>
                  </a:schemeClr>
                </a:solidFill>
                <a:effectLst>
                  <a:glow rad="101600">
                    <a:schemeClr val="accent1">
                      <a:alpha val="75000"/>
                    </a:schemeClr>
                  </a:glow>
                  <a:reflection stA="20000" endPos="75000" dist="12700" dir="5400000" sy="-100000" algn="bl" rotWithShape="0"/>
                </a:effectLst>
                <a:latin typeface="Silom"/>
              </a:rPr>
              <a:t>generischen</a:t>
            </a:r>
            <a:r>
              <a:rPr lang="en-US" dirty="0">
                <a:ln w="50800">
                  <a:noFill/>
                </a:ln>
                <a:solidFill>
                  <a:schemeClr val="bg1">
                    <a:shade val="50000"/>
                  </a:schemeClr>
                </a:solidFill>
                <a:effectLst>
                  <a:glow rad="101600">
                    <a:schemeClr val="accent1">
                      <a:alpha val="75000"/>
                    </a:schemeClr>
                  </a:glow>
                  <a:reflection stA="20000" endPos="75000" dist="12700" dir="5400000" sy="-100000" algn="bl" rotWithShape="0"/>
                </a:effectLst>
                <a:latin typeface="Silom"/>
              </a:rPr>
              <a:t> Clients </a:t>
            </a:r>
            <a:r>
              <a:rPr lang="en-US" dirty="0" err="1">
                <a:ln w="50800">
                  <a:noFill/>
                </a:ln>
                <a:solidFill>
                  <a:schemeClr val="bg1">
                    <a:shade val="50000"/>
                  </a:schemeClr>
                </a:solidFill>
                <a:effectLst>
                  <a:glow rad="101600">
                    <a:schemeClr val="accent1">
                      <a:alpha val="75000"/>
                    </a:schemeClr>
                  </a:glow>
                  <a:reflection stA="20000" endPos="75000" dist="12700" dir="5400000" sy="-100000" algn="bl" rotWithShape="0"/>
                </a:effectLst>
                <a:latin typeface="Silom"/>
              </a:rPr>
              <a:t>für</a:t>
            </a:r>
            <a:r>
              <a:rPr lang="en-US" dirty="0">
                <a:ln w="50800">
                  <a:noFill/>
                </a:ln>
                <a:solidFill>
                  <a:schemeClr val="bg1">
                    <a:shade val="50000"/>
                  </a:schemeClr>
                </a:solidFill>
                <a:effectLst>
                  <a:glow rad="101600">
                    <a:schemeClr val="accent1">
                      <a:alpha val="75000"/>
                    </a:schemeClr>
                  </a:glow>
                  <a:reflection stA="20000" endPos="75000" dist="12700" dir="5400000" sy="-100000" algn="bl" rotWithShape="0"/>
                </a:effectLst>
                <a:latin typeface="Silom"/>
              </a:rPr>
              <a:t> </a:t>
            </a:r>
            <a:r>
              <a:rPr lang="en-US" dirty="0" err="1">
                <a:ln w="50800">
                  <a:noFill/>
                </a:ln>
                <a:solidFill>
                  <a:schemeClr val="bg1">
                    <a:shade val="50000"/>
                  </a:schemeClr>
                </a:solidFill>
                <a:effectLst>
                  <a:glow rad="101600">
                    <a:schemeClr val="accent1">
                      <a:alpha val="75000"/>
                    </a:schemeClr>
                  </a:glow>
                  <a:reflection stA="20000" endPos="75000" dist="12700" dir="5400000" sy="-100000" algn="bl" rotWithShape="0"/>
                </a:effectLst>
                <a:latin typeface="Silom"/>
              </a:rPr>
              <a:t>iOS</a:t>
            </a:r>
            <a:r>
              <a:rPr lang="en-US" dirty="0">
                <a:ln w="50800">
                  <a:noFill/>
                </a:ln>
                <a:solidFill>
                  <a:schemeClr val="bg1">
                    <a:shade val="50000"/>
                  </a:schemeClr>
                </a:solidFill>
                <a:effectLst>
                  <a:glow rad="101600">
                    <a:schemeClr val="accent1">
                      <a:alpha val="75000"/>
                    </a:schemeClr>
                  </a:glow>
                  <a:reflection stA="20000" endPos="75000" dist="12700" dir="5400000" sy="-100000" algn="bl" rotWithShape="0"/>
                </a:effectLst>
                <a:latin typeface="Silom"/>
              </a:rPr>
              <a:t> </a:t>
            </a:r>
            <a:r>
              <a:rPr lang="en-US" dirty="0" err="1">
                <a:ln w="50800">
                  <a:noFill/>
                </a:ln>
                <a:solidFill>
                  <a:schemeClr val="bg1">
                    <a:shade val="50000"/>
                  </a:schemeClr>
                </a:solidFill>
                <a:effectLst>
                  <a:glow rad="101600">
                    <a:schemeClr val="accent1">
                      <a:alpha val="75000"/>
                    </a:schemeClr>
                  </a:glow>
                  <a:reflection stA="20000" endPos="75000" dist="12700" dir="5400000" sy="-100000" algn="bl" rotWithShape="0"/>
                </a:effectLst>
                <a:latin typeface="Silom"/>
              </a:rPr>
              <a:t>zur</a:t>
            </a:r>
            <a:r>
              <a:rPr lang="en-US" dirty="0">
                <a:ln w="50800">
                  <a:noFill/>
                </a:ln>
                <a:solidFill>
                  <a:schemeClr val="bg1">
                    <a:shade val="50000"/>
                  </a:schemeClr>
                </a:solidFill>
                <a:effectLst>
                  <a:glow rad="101600">
                    <a:schemeClr val="accent1">
                      <a:alpha val="75000"/>
                    </a:schemeClr>
                  </a:glow>
                  <a:reflection stA="20000" endPos="75000" dist="12700" dir="5400000" sy="-100000" algn="bl" rotWithShape="0"/>
                </a:effectLst>
                <a:latin typeface="Silom"/>
              </a:rPr>
              <a:t> </a:t>
            </a:r>
            <a:r>
              <a:rPr lang="en-US" dirty="0" err="1">
                <a:ln w="50800">
                  <a:noFill/>
                </a:ln>
                <a:solidFill>
                  <a:schemeClr val="bg1">
                    <a:shade val="50000"/>
                  </a:schemeClr>
                </a:solidFill>
                <a:effectLst>
                  <a:glow rad="101600">
                    <a:schemeClr val="accent1">
                      <a:alpha val="75000"/>
                    </a:schemeClr>
                  </a:glow>
                  <a:reflection stA="20000" endPos="75000" dist="12700" dir="5400000" sy="-100000" algn="bl" rotWithShape="0"/>
                </a:effectLst>
                <a:latin typeface="Silom"/>
              </a:rPr>
              <a:t>Analyse</a:t>
            </a:r>
            <a:r>
              <a:rPr lang="en-US" dirty="0">
                <a:ln w="50800">
                  <a:noFill/>
                </a:ln>
                <a:solidFill>
                  <a:schemeClr val="bg1">
                    <a:shade val="50000"/>
                  </a:schemeClr>
                </a:solidFill>
                <a:effectLst>
                  <a:glow rad="101600">
                    <a:schemeClr val="accent1">
                      <a:alpha val="75000"/>
                    </a:schemeClr>
                  </a:glow>
                  <a:reflection stA="20000" endPos="75000" dist="12700" dir="5400000" sy="-100000" algn="bl" rotWithShape="0"/>
                </a:effectLst>
                <a:latin typeface="Silom"/>
              </a:rPr>
              <a:t> von REST-Services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Cocoa Touch</a:t>
            </a:r>
            <a:endParaRPr lang="en-US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  <p:pic>
        <p:nvPicPr>
          <p:cNvPr id="5" name="Picture 4" descr="Layers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766273"/>
            <a:ext cx="4419600" cy="432972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0" scaled="1"/>
              <a:tileRect/>
            </a:gradFill>
            <a:miter lim="800000"/>
          </a:ln>
          <a:effectLst>
            <a:glow rad="101600">
              <a:schemeClr val="accent1">
                <a:lumMod val="60000"/>
                <a:lumOff val="40000"/>
                <a:alpha val="75000"/>
              </a:schemeClr>
            </a:glow>
            <a:outerShdw blurRad="50800" dist="38100" dir="2700000" algn="tl" rotWithShape="0">
              <a:srgbClr val="000000">
                <a:alpha val="43000"/>
              </a:srgbClr>
            </a:outerShdw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2261006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3600"/>
            <a:ext cx="8839200" cy="2362200"/>
          </a:xfrm>
          <a:effectLst>
            <a:glow rad="1016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perspectiveContrastingLeftFacing">
              <a:rot lat="564000" lon="1500001" rev="21540000"/>
            </a:camera>
            <a:lightRig rig="threePt" dir="t"/>
          </a:scene3d>
        </p:spPr>
        <p:txBody>
          <a:bodyPr>
            <a:noAutofit/>
            <a:scene3d>
              <a:camera prst="orthographicFront">
                <a:rot lat="564000" lon="1500001" rev="21540000"/>
              </a:camera>
              <a:lightRig rig="balanced" dir="t">
                <a:rot lat="0" lon="0" rev="2100000"/>
              </a:lightRig>
            </a:scene3d>
            <a:sp3d extrusionH="57150" prstMaterial="metal">
              <a:bevelT w="38100" h="38100" prst="angle"/>
              <a:bevelB w="38100" h="38100" prst="angle"/>
              <a:contourClr>
                <a:schemeClr val="bg2"/>
              </a:contourClr>
            </a:sp3d>
          </a:bodyPr>
          <a:lstStyle/>
          <a:p>
            <a:r>
              <a:rPr lang="en-US" sz="6000" dirty="0" smtClean="0">
                <a:ln w="50800">
                  <a:noFill/>
                </a:ln>
                <a:solidFill>
                  <a:schemeClr val="bg1">
                    <a:shade val="50000"/>
                  </a:schemeClr>
                </a:solidFill>
                <a:effectLst>
                  <a:glow rad="101600">
                    <a:schemeClr val="accent1">
                      <a:alpha val="75000"/>
                    </a:schemeClr>
                  </a:glow>
                  <a:reflection stA="20000" endPos="75000" dist="12700" dir="5400000" sy="-100000" algn="bl" rotWithShape="0"/>
                </a:effectLst>
                <a:latin typeface="Silom"/>
              </a:rPr>
              <a:t>REST Services</a:t>
            </a:r>
            <a:endParaRPr lang="en-US" sz="6000" dirty="0">
              <a:ln w="50800">
                <a:noFill/>
              </a:ln>
              <a:solidFill>
                <a:schemeClr val="bg1">
                  <a:shade val="50000"/>
                </a:schemeClr>
              </a:solidFill>
              <a:effectLst>
                <a:glow rad="101600">
                  <a:schemeClr val="accent1">
                    <a:alpha val="75000"/>
                  </a:schemeClr>
                </a:glow>
                <a:reflection stA="20000" endPos="75000" dist="12700" dir="5400000" sy="-100000" algn="bl" rotWithShape="0"/>
              </a:effectLst>
              <a:latin typeface="Silom"/>
            </a:endParaRPr>
          </a:p>
        </p:txBody>
      </p:sp>
    </p:spTree>
    <p:extLst>
      <p:ext uri="{BB962C8B-B14F-4D97-AF65-F5344CB8AC3E}">
        <p14:creationId xmlns:p14="http://schemas.microsoft.com/office/powerpoint/2010/main" val="3355664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RESTful</a:t>
            </a:r>
            <a:r>
              <a:rPr lang="en-US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Webservices</a:t>
            </a:r>
            <a:endParaRPr lang="en-US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828800"/>
            <a:ext cx="9144000" cy="5029200"/>
          </a:xfrm>
        </p:spPr>
        <p:txBody>
          <a:bodyPr>
            <a:noAutofit/>
          </a:bodyPr>
          <a:lstStyle/>
          <a:p>
            <a:pPr>
              <a:buSzPct val="65000"/>
              <a:buFont typeface="Lucida Grande"/>
              <a:buChar char=""/>
            </a:pPr>
            <a:r>
              <a:rPr lang="en-US" sz="3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Representional</a:t>
            </a:r>
            <a:r>
              <a:rPr lang="en-US" sz="3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State Transfer</a:t>
            </a:r>
          </a:p>
          <a:p>
            <a:pPr>
              <a:buSzPct val="65000"/>
              <a:buFont typeface="Lucida Grande"/>
              <a:buChar char=""/>
            </a:pPr>
            <a:endParaRPr lang="en-US" sz="1500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>
              <a:buSzPct val="65000"/>
              <a:buFont typeface="Lucida Grande"/>
              <a:buChar char=""/>
            </a:pPr>
            <a:r>
              <a:rPr lang="en-US" sz="3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Begriffliche</a:t>
            </a:r>
            <a:r>
              <a:rPr lang="en-US" sz="3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3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Einführung</a:t>
            </a:r>
            <a:r>
              <a:rPr lang="en-US" sz="3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2000 in Dissertation von Roy Fielding, </a:t>
            </a:r>
            <a:r>
              <a:rPr lang="en-US" sz="3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einer</a:t>
            </a:r>
            <a:r>
              <a:rPr lang="en-US" sz="3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der </a:t>
            </a:r>
            <a:r>
              <a:rPr lang="en-US" sz="3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Autoren</a:t>
            </a:r>
            <a:r>
              <a:rPr lang="en-US" sz="3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von HTTP 1.0/1.1</a:t>
            </a:r>
          </a:p>
          <a:p>
            <a:pPr>
              <a:buSzPct val="65000"/>
              <a:buFont typeface="Lucida Grande"/>
              <a:buChar char=""/>
            </a:pPr>
            <a:endParaRPr lang="en-US" sz="1500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>
              <a:buSzPct val="65000"/>
              <a:buFont typeface="Lucida Grande"/>
              <a:buChar char=""/>
            </a:pPr>
            <a:r>
              <a:rPr lang="en-US" sz="3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Kern dieses </a:t>
            </a:r>
            <a:r>
              <a:rPr lang="en-US" sz="3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Architekturmodells</a:t>
            </a:r>
            <a:r>
              <a:rPr lang="en-US" sz="3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3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sind</a:t>
            </a:r>
            <a:r>
              <a:rPr lang="en-US" sz="3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3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Ressourcen</a:t>
            </a:r>
            <a:endParaRPr lang="en-US" sz="3000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>
              <a:buSzPct val="65000"/>
              <a:buFont typeface="Lucida Grande"/>
              <a:buChar char=""/>
            </a:pPr>
            <a:endParaRPr lang="en-US" sz="1500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>
              <a:buSzPct val="65000"/>
              <a:buFont typeface="Lucida Grande"/>
              <a:buChar char=""/>
            </a:pPr>
            <a:r>
              <a:rPr lang="en-US" sz="3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Alles</a:t>
            </a:r>
            <a:r>
              <a:rPr lang="en-US" sz="3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was </a:t>
            </a:r>
            <a:r>
              <a:rPr lang="en-US" sz="3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sich</a:t>
            </a:r>
            <a:r>
              <a:rPr lang="en-US" sz="3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3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eindeutig</a:t>
            </a:r>
            <a:r>
              <a:rPr lang="en-US" sz="3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3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identifizieren</a:t>
            </a:r>
            <a:r>
              <a:rPr lang="en-US" sz="3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3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lässt</a:t>
            </a:r>
            <a:r>
              <a:rPr lang="en-US" sz="3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3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ist</a:t>
            </a:r>
            <a:r>
              <a:rPr lang="en-US" sz="3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3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eine</a:t>
            </a:r>
            <a:r>
              <a:rPr lang="en-US" sz="3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3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Ressource</a:t>
            </a:r>
            <a:r>
              <a:rPr lang="en-US" sz="30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3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und </a:t>
            </a:r>
            <a:r>
              <a:rPr lang="en-US" sz="3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soll</a:t>
            </a:r>
            <a:r>
              <a:rPr lang="en-US" sz="3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3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über</a:t>
            </a:r>
            <a:r>
              <a:rPr lang="en-US" sz="3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3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statische</a:t>
            </a:r>
            <a:r>
              <a:rPr lang="en-US" sz="3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URL </a:t>
            </a:r>
            <a:r>
              <a:rPr lang="en-US" sz="3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erreichbar</a:t>
            </a:r>
            <a:r>
              <a:rPr lang="en-US" sz="3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3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sein</a:t>
            </a:r>
            <a:endParaRPr lang="en-US" sz="3000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</p:spTree>
    <p:extLst>
      <p:ext uri="{BB962C8B-B14F-4D97-AF65-F5344CB8AC3E}">
        <p14:creationId xmlns:p14="http://schemas.microsoft.com/office/powerpoint/2010/main" val="42261006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Richtlinien</a:t>
            </a:r>
            <a:endParaRPr lang="en-US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4068763"/>
          </a:xfrm>
        </p:spPr>
        <p:txBody>
          <a:bodyPr>
            <a:normAutofit/>
          </a:bodyPr>
          <a:lstStyle/>
          <a:p>
            <a:pPr>
              <a:buSzPct val="65000"/>
              <a:buFont typeface="Lucida Grande"/>
              <a:buChar char=""/>
            </a:pP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Addressierbarkeit</a:t>
            </a:r>
            <a:endParaRPr lang="en-US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>
              <a:buSzPct val="65000"/>
              <a:buFont typeface="Lucida Grande"/>
              <a:buChar char=""/>
            </a:pPr>
            <a:endParaRPr lang="en-US" sz="16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>
              <a:buSzPct val="65000"/>
              <a:buFont typeface="Lucida Grande"/>
              <a:buChar char=""/>
            </a:pP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Unterschiedliche</a:t>
            </a:r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Repräsentationen</a:t>
            </a:r>
            <a:endParaRPr lang="en-US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>
              <a:buSzPct val="65000"/>
              <a:buFont typeface="Lucida Grande"/>
              <a:buChar char=""/>
            </a:pPr>
            <a:endParaRPr lang="en-US" sz="1600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>
              <a:buSzPct val="65000"/>
              <a:buFont typeface="Lucida Grande"/>
              <a:buChar char=""/>
            </a:pP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Zustandslosigkeit</a:t>
            </a:r>
            <a:endParaRPr lang="en-US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>
              <a:buSzPct val="65000"/>
              <a:buFont typeface="Lucida Grande"/>
              <a:buChar char=""/>
            </a:pPr>
            <a:endParaRPr lang="en-US" sz="1600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>
              <a:buSzPct val="65000"/>
              <a:buFont typeface="Lucida Grande"/>
              <a:buChar char=""/>
            </a:pP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Operationen</a:t>
            </a:r>
            <a:endParaRPr lang="en-US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</p:spTree>
    <p:extLst>
      <p:ext uri="{BB962C8B-B14F-4D97-AF65-F5344CB8AC3E}">
        <p14:creationId xmlns:p14="http://schemas.microsoft.com/office/powerpoint/2010/main" val="1732992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Schnittstelle</a:t>
            </a:r>
            <a:r>
              <a:rPr lang="en-US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: </a:t>
            </a:r>
            <a:r>
              <a:rPr lang="en-US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Operationen</a:t>
            </a:r>
            <a:endParaRPr lang="en-US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9144000" cy="5257800"/>
          </a:xfrm>
        </p:spPr>
        <p:txBody>
          <a:bodyPr>
            <a:noAutofit/>
          </a:bodyPr>
          <a:lstStyle/>
          <a:p>
            <a:pPr>
              <a:buSzPct val="65000"/>
              <a:buFont typeface="Lucida Grande"/>
              <a:buChar char=""/>
            </a:pP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Kommunikation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über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HTTP-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Methoden</a:t>
            </a:r>
            <a:endParaRPr lang="en-US" sz="2400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>
              <a:buSzPct val="65000"/>
              <a:buFont typeface="Lucida Grande"/>
              <a:buChar char=""/>
            </a:pP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GET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fordert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die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Repräsentation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der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Ressource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vom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Server an. </a:t>
            </a:r>
          </a:p>
          <a:p>
            <a:pPr>
              <a:buSzPct val="65000"/>
              <a:buFont typeface="Lucida Grande"/>
              <a:buChar char=""/>
            </a:pP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POST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fügt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eine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neue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Unterressource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zur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angegebenen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Ressource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ein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, 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neue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URL 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wird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zurückgeliefert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.</a:t>
            </a:r>
          </a:p>
          <a:p>
            <a:pPr>
              <a:buSzPct val="65000"/>
              <a:buFont typeface="Lucida Grande"/>
              <a:buChar char=""/>
            </a:pP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PUT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legt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die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ihr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enthaltenen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Ressource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an 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bzw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.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ä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ndert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sie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ab.</a:t>
            </a:r>
            <a:endParaRPr lang="en-US" sz="24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>
              <a:buSzPct val="65000"/>
              <a:buFont typeface="Lucida Grande"/>
              <a:buChar char=""/>
            </a:pP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DELETE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entfernt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die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angegebene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Ressource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. </a:t>
            </a:r>
          </a:p>
          <a:p>
            <a:pPr>
              <a:buSzPct val="65000"/>
              <a:buFont typeface="Lucida Grande"/>
              <a:buChar char=""/>
            </a:pP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HEAD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fragt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die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Metadaten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einer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Ressource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ab. </a:t>
            </a:r>
          </a:p>
          <a:p>
            <a:pPr>
              <a:buSzPct val="65000"/>
              <a:buFont typeface="Lucida Grande"/>
              <a:buChar char=""/>
            </a:pP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O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PTIONS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bringt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in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Erfahrung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,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welche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Methoden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auf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eine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Ressource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angewendet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werden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dürfen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.</a:t>
            </a:r>
          </a:p>
          <a:p>
            <a:pPr>
              <a:buSzPct val="65000"/>
              <a:buFont typeface="Lucida Grande"/>
              <a:buChar char=""/>
            </a:pP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GET, PUT, DELETE idempotent</a:t>
            </a:r>
            <a:endParaRPr lang="en-US" sz="24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</p:spTree>
    <p:extLst>
      <p:ext uri="{BB962C8B-B14F-4D97-AF65-F5344CB8AC3E}">
        <p14:creationId xmlns:p14="http://schemas.microsoft.com/office/powerpoint/2010/main" val="705918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Schnittstelle</a:t>
            </a:r>
            <a:r>
              <a:rPr lang="en-US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: </a:t>
            </a:r>
            <a:r>
              <a:rPr lang="en-US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Austauschformate</a:t>
            </a:r>
            <a:endParaRPr lang="en-US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47800"/>
            <a:ext cx="9144000" cy="5410200"/>
          </a:xfrm>
        </p:spPr>
        <p:txBody>
          <a:bodyPr>
            <a:noAutofit/>
          </a:bodyPr>
          <a:lstStyle/>
          <a:p>
            <a:pPr>
              <a:buSzPct val="65000"/>
              <a:buFont typeface="Lucida Grande"/>
              <a:buChar char=""/>
            </a:pP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XML</a:t>
            </a:r>
          </a:p>
          <a:p>
            <a:pPr>
              <a:buSzPct val="65000"/>
              <a:buFont typeface="Lucida Grande"/>
              <a:buChar char=""/>
            </a:pP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JSON</a:t>
            </a:r>
          </a:p>
          <a:p>
            <a:pPr marL="0" indent="0">
              <a:buNone/>
            </a:pP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 {</a:t>
            </a:r>
          </a:p>
          <a:p>
            <a:pPr marL="0" indent="0">
              <a:buNone/>
            </a:pP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   </a:t>
            </a:r>
            <a:r>
              <a:rPr lang="en-US" sz="20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“customer-id”: 1337</a:t>
            </a: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,</a:t>
            </a:r>
          </a:p>
          <a:p>
            <a:pPr marL="0" indent="0">
              <a:buNone/>
            </a:pP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   </a:t>
            </a:r>
            <a:r>
              <a:rPr lang="en-US" sz="20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“name”: “John Doe”</a:t>
            </a: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,</a:t>
            </a:r>
          </a:p>
          <a:p>
            <a:pPr marL="0" indent="0">
              <a:buNone/>
            </a:pP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   </a:t>
            </a:r>
            <a:r>
              <a:rPr lang="en-US" sz="20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“contact”: </a:t>
            </a: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[</a:t>
            </a:r>
          </a:p>
          <a:p>
            <a:pPr marL="0" indent="0">
              <a:buNone/>
            </a:pP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      </a:t>
            </a:r>
            <a:r>
              <a:rPr lang="en-US" sz="20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[ 3456</a:t>
            </a: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,</a:t>
            </a:r>
          </a:p>
          <a:p>
            <a:pPr marL="0" indent="0">
              <a:buNone/>
            </a:pP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        </a:t>
            </a:r>
            <a:r>
              <a:rPr lang="en-US" sz="20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“123-4567</a:t>
            </a: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”</a:t>
            </a:r>
          </a:p>
          <a:p>
            <a:pPr marL="0" indent="0">
              <a:buNone/>
            </a:pP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      </a:t>
            </a:r>
            <a:r>
              <a:rPr lang="en-US" sz="20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]</a:t>
            </a: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, “</a:t>
            </a:r>
            <a:r>
              <a:rPr lang="en-US" sz="2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john.doe</a:t>
            </a:r>
            <a:r>
              <a:rPr lang="en-US" sz="20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@</a:t>
            </a:r>
            <a:r>
              <a:rPr lang="en-US" sz="2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example.com</a:t>
            </a: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”</a:t>
            </a:r>
          </a:p>
          <a:p>
            <a:pPr marL="0" indent="0">
              <a:buNone/>
            </a:pP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    </a:t>
            </a:r>
            <a:r>
              <a:rPr lang="en-US" sz="20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]</a:t>
            </a: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,</a:t>
            </a:r>
          </a:p>
          <a:p>
            <a:pPr marL="0" indent="0">
              <a:buNone/>
            </a:pP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   </a:t>
            </a:r>
            <a:r>
              <a:rPr lang="en-US" sz="20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“</a:t>
            </a:r>
            <a:r>
              <a:rPr lang="en-US" sz="20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vip</a:t>
            </a:r>
            <a:r>
              <a:rPr lang="en-US" sz="20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”: </a:t>
            </a: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true</a:t>
            </a:r>
          </a:p>
          <a:p>
            <a:pPr marL="0" indent="0">
              <a:buNone/>
            </a:pP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 }, {...}</a:t>
            </a:r>
          </a:p>
          <a:p>
            <a:pPr marL="0" indent="0">
              <a:buNone/>
            </a:pP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18251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3600"/>
            <a:ext cx="8839200" cy="2362200"/>
          </a:xfrm>
          <a:effectLst>
            <a:glow rad="1016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perspectiveContrastingLeftFacing">
              <a:rot lat="564000" lon="1500001" rev="21540000"/>
            </a:camera>
            <a:lightRig rig="threePt" dir="t"/>
          </a:scene3d>
        </p:spPr>
        <p:txBody>
          <a:bodyPr>
            <a:noAutofit/>
            <a:scene3d>
              <a:camera prst="orthographicFront">
                <a:rot lat="564000" lon="1500001" rev="21540000"/>
              </a:camera>
              <a:lightRig rig="balanced" dir="t">
                <a:rot lat="0" lon="0" rev="2100000"/>
              </a:lightRig>
            </a:scene3d>
            <a:sp3d extrusionH="57150" prstMaterial="metal">
              <a:bevelT w="38100" h="38100" prst="angle"/>
              <a:bevelB w="38100" h="38100" prst="angle"/>
              <a:contourClr>
                <a:schemeClr val="bg2"/>
              </a:contourClr>
            </a:sp3d>
          </a:bodyPr>
          <a:lstStyle/>
          <a:p>
            <a:r>
              <a:rPr lang="en-US" sz="6000" dirty="0" smtClean="0">
                <a:ln w="50800">
                  <a:noFill/>
                </a:ln>
                <a:solidFill>
                  <a:schemeClr val="bg1">
                    <a:shade val="50000"/>
                  </a:schemeClr>
                </a:solidFill>
                <a:effectLst>
                  <a:glow rad="101600">
                    <a:schemeClr val="accent1">
                      <a:alpha val="75000"/>
                    </a:schemeClr>
                  </a:glow>
                  <a:reflection stA="20000" endPos="75000" dist="12700" dir="5400000" sy="-100000" algn="bl" rotWithShape="0"/>
                </a:effectLst>
                <a:latin typeface="Silom"/>
              </a:rPr>
              <a:t>Implementation des “REST Analyzer”</a:t>
            </a:r>
            <a:endParaRPr lang="en-US" sz="6000" dirty="0">
              <a:ln w="50800">
                <a:noFill/>
              </a:ln>
              <a:solidFill>
                <a:schemeClr val="bg1">
                  <a:shade val="50000"/>
                </a:schemeClr>
              </a:solidFill>
              <a:effectLst>
                <a:glow rad="101600">
                  <a:schemeClr val="accent1">
                    <a:alpha val="75000"/>
                  </a:schemeClr>
                </a:glow>
                <a:reflection stA="20000" endPos="75000" dist="12700" dir="5400000" sy="-100000" algn="bl" rotWithShape="0"/>
              </a:effectLst>
              <a:latin typeface="Silom"/>
            </a:endParaRPr>
          </a:p>
        </p:txBody>
      </p:sp>
      <p:pic>
        <p:nvPicPr>
          <p:cNvPr id="3" name="Picture 2" descr="REST Analyzer.png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13" t="13998" r="24413" b="29751"/>
          <a:stretch/>
        </p:blipFill>
        <p:spPr>
          <a:xfrm>
            <a:off x="7467600" y="4953000"/>
            <a:ext cx="1516380" cy="15240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  <a:reflection stA="50000" endPos="75000" dist="12700" dir="5400000" sy="-100000" algn="bl" rotWithShape="0"/>
          </a:effectLst>
          <a:scene3d>
            <a:camera prst="perspectiveRelaxed">
              <a:rot lat="20627512" lon="696097" rev="21058992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483595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GUI</a:t>
            </a:r>
            <a:endParaRPr lang="en-US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  <p:pic>
        <p:nvPicPr>
          <p:cNvPr id="5" name="Picture 4" descr="ViewController1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234" y="-9025"/>
            <a:ext cx="52734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931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Skia"/>
                <a:cs typeface="Skia"/>
              </a:rPr>
              <a:t>GUI</a:t>
            </a:r>
            <a:endParaRPr lang="en-US" dirty="0">
              <a:latin typeface="Skia"/>
              <a:cs typeface="Skia"/>
            </a:endParaRPr>
          </a:p>
        </p:txBody>
      </p:sp>
      <p:pic>
        <p:nvPicPr>
          <p:cNvPr id="6" name="Picture 5" descr="ViewController2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98" y="0"/>
            <a:ext cx="89186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430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Skia"/>
                <a:cs typeface="Skia"/>
              </a:rPr>
              <a:t>GUI</a:t>
            </a:r>
            <a:endParaRPr lang="en-US" dirty="0">
              <a:latin typeface="Skia"/>
              <a:cs typeface="Skia"/>
            </a:endParaRPr>
          </a:p>
        </p:txBody>
      </p:sp>
      <p:pic>
        <p:nvPicPr>
          <p:cNvPr id="4" name="Picture 3" descr="ResourcesTableViewController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320" y="0"/>
            <a:ext cx="52734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248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Übersicht</a:t>
            </a:r>
            <a:endParaRPr lang="en-US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486400"/>
          </a:xfrm>
        </p:spPr>
        <p:txBody>
          <a:bodyPr>
            <a:normAutofit fontScale="55000" lnSpcReduction="20000"/>
          </a:bodyPr>
          <a:lstStyle/>
          <a:p>
            <a:pPr>
              <a:buSzPct val="65000"/>
              <a:buFont typeface="Lucida Grande"/>
              <a:buChar char=""/>
            </a:pPr>
            <a:r>
              <a:rPr lang="en-US" sz="4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Objective-C</a:t>
            </a:r>
          </a:p>
          <a:p>
            <a:pPr lvl="1">
              <a:buFont typeface="Wingdings" charset="2"/>
              <a:buChar char="§"/>
            </a:pP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Sprachliche</a:t>
            </a:r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Besonderheiten</a:t>
            </a:r>
            <a:endParaRPr lang="en-US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 lvl="1">
              <a:buFont typeface="Wingdings" charset="2"/>
              <a:buChar char="§"/>
            </a:pP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Let's Smalltalk</a:t>
            </a:r>
          </a:p>
          <a:p>
            <a:pPr lvl="1">
              <a:buFont typeface="Wingdings" charset="2"/>
              <a:buChar char="§"/>
            </a:pP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Typlosigkeit</a:t>
            </a:r>
            <a:endParaRPr lang="en-US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 lvl="1">
              <a:buFont typeface="Wingdings" charset="2"/>
              <a:buChar char="§"/>
            </a:pP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Klassenobjekte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vs. </a:t>
            </a: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Instanzobjekte</a:t>
            </a:r>
            <a:endParaRPr lang="en-US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 lvl="1">
              <a:buFont typeface="Wingdings" charset="2"/>
              <a:buChar char="§"/>
            </a:pP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Protokolle</a:t>
            </a:r>
            <a:endParaRPr lang="en-US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 lvl="1">
              <a:buFont typeface="Wingdings" charset="2"/>
              <a:buChar char="§"/>
            </a:pP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Properties</a:t>
            </a:r>
          </a:p>
          <a:p>
            <a:pPr lvl="1">
              <a:buFont typeface="Wingdings" charset="2"/>
              <a:buChar char="§"/>
            </a:pP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Cocoa </a:t>
            </a:r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Touch</a:t>
            </a:r>
          </a:p>
          <a:p>
            <a:pPr marL="457200" lvl="1" indent="0">
              <a:buNone/>
            </a:pPr>
            <a:endParaRPr lang="en-US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>
              <a:buSzPct val="65000"/>
              <a:buFont typeface="Lucida Grande"/>
              <a:buChar char=""/>
            </a:pPr>
            <a:r>
              <a:rPr lang="en-US" sz="4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REST Services</a:t>
            </a:r>
          </a:p>
          <a:p>
            <a:pPr lvl="1">
              <a:buFont typeface="Wingdings" charset="2"/>
              <a:buChar char="§"/>
            </a:pP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RESTful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Webservices</a:t>
            </a:r>
            <a:endParaRPr lang="en-US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 lvl="1">
              <a:buFont typeface="Wingdings" charset="2"/>
              <a:buChar char="§"/>
            </a:pP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Richtlinien</a:t>
            </a:r>
            <a:endParaRPr lang="en-US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 lvl="1">
              <a:buFont typeface="Wingdings" charset="2"/>
              <a:buChar char="§"/>
            </a:pP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Schnittstelle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: </a:t>
            </a: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Operationen</a:t>
            </a:r>
            <a:endParaRPr lang="en-US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 lvl="1">
              <a:buFont typeface="Wingdings" charset="2"/>
              <a:buChar char="§"/>
            </a:pP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Schnittstelle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: </a:t>
            </a: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Austauschformate</a:t>
            </a:r>
            <a:endParaRPr lang="en-US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 marL="457200" lvl="1" indent="0">
              <a:buNone/>
            </a:pPr>
            <a:endParaRPr lang="en-US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>
              <a:buSzPct val="65000"/>
              <a:buFont typeface="Lucida Grande"/>
              <a:buChar char=""/>
            </a:pPr>
            <a:r>
              <a:rPr lang="en-US" sz="4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Implementierung</a:t>
            </a:r>
            <a:endParaRPr lang="en-US" sz="44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 lvl="1">
              <a:buFont typeface="Wingdings" charset="2"/>
              <a:buChar char="§"/>
            </a:pP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GUI</a:t>
            </a:r>
          </a:p>
          <a:p>
            <a:pPr lvl="1">
              <a:buFont typeface="Wingdings" charset="2"/>
              <a:buChar char="§"/>
            </a:pP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Senden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einer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Request</a:t>
            </a:r>
          </a:p>
          <a:p>
            <a:pPr lvl="1">
              <a:buFont typeface="Wingdings" charset="2"/>
              <a:buChar char="§"/>
            </a:pP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Empfangen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einer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Response</a:t>
            </a:r>
          </a:p>
          <a:p>
            <a:pPr lvl="1">
              <a:buFont typeface="Wingdings" charset="2"/>
              <a:buChar char="§"/>
            </a:pP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Eingehende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Pakete</a:t>
            </a:r>
            <a:endParaRPr lang="en-US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 lvl="1">
              <a:buFont typeface="Wingdings" charset="2"/>
              <a:buChar char="§"/>
            </a:pP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Übertragung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vollständig</a:t>
            </a:r>
            <a:endParaRPr lang="en-US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GUI</a:t>
            </a:r>
            <a:endParaRPr lang="en-US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  <p:pic>
        <p:nvPicPr>
          <p:cNvPr id="3" name="Picture 2" descr="LogOutputViewController-verbose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320" y="0"/>
            <a:ext cx="52734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631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Senden</a:t>
            </a:r>
            <a:r>
              <a:rPr lang="en-US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einer</a:t>
            </a:r>
            <a:r>
              <a:rPr lang="en-US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Request</a:t>
            </a:r>
            <a:endParaRPr lang="en-US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  <p:pic>
        <p:nvPicPr>
          <p:cNvPr id="4" name="Picture 3" descr="Flowchart Reques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472" y="0"/>
            <a:ext cx="6128528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78284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Empfangen</a:t>
            </a:r>
            <a:r>
              <a:rPr lang="en-US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einer</a:t>
            </a:r>
            <a:r>
              <a:rPr lang="en-US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Response</a:t>
            </a:r>
            <a:endParaRPr lang="en-US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  <p:pic>
        <p:nvPicPr>
          <p:cNvPr id="3" name="Picture 2" descr="Flowchart Response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0"/>
            <a:ext cx="4419289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59338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Eingehende</a:t>
            </a:r>
            <a:r>
              <a:rPr lang="en-US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Pakete</a:t>
            </a:r>
            <a:endParaRPr lang="en-US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  <p:pic>
        <p:nvPicPr>
          <p:cNvPr id="4" name="Picture 3" descr="Flowchart BodyData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2133600"/>
            <a:ext cx="3796347" cy="38222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58421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Übertragung</a:t>
            </a:r>
            <a:r>
              <a:rPr lang="en-US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vollständig</a:t>
            </a:r>
            <a:endParaRPr lang="en-US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  <p:pic>
        <p:nvPicPr>
          <p:cNvPr id="3" name="Picture 2" descr="Flowchart FinishReceive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616" y="1676400"/>
            <a:ext cx="5723184" cy="10134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64200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lowchart FinishReceive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616" y="-3124200"/>
            <a:ext cx="5723184" cy="10134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978570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3600"/>
            <a:ext cx="8839200" cy="2362200"/>
          </a:xfrm>
          <a:effectLst>
            <a:glow rad="1016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perspectiveContrastingLeftFacing">
              <a:rot lat="564000" lon="1500001" rev="21540000"/>
            </a:camera>
            <a:lightRig rig="threePt" dir="t"/>
          </a:scene3d>
        </p:spPr>
        <p:txBody>
          <a:bodyPr>
            <a:noAutofit/>
            <a:scene3d>
              <a:camera prst="orthographicFront">
                <a:rot lat="564000" lon="1500001" rev="21540000"/>
              </a:camera>
              <a:lightRig rig="balanced" dir="t">
                <a:rot lat="0" lon="0" rev="2100000"/>
              </a:lightRig>
            </a:scene3d>
            <a:sp3d extrusionH="57150" prstMaterial="metal">
              <a:bevelT w="38100" h="38100" prst="angle"/>
              <a:bevelB w="38100" h="38100" prst="angle"/>
              <a:contourClr>
                <a:schemeClr val="bg2"/>
              </a:contourClr>
            </a:sp3d>
          </a:bodyPr>
          <a:lstStyle/>
          <a:p>
            <a:r>
              <a:rPr lang="en-US" sz="6000" dirty="0" smtClean="0">
                <a:ln w="50800">
                  <a:noFill/>
                </a:ln>
                <a:solidFill>
                  <a:schemeClr val="bg1">
                    <a:shade val="50000"/>
                  </a:schemeClr>
                </a:solidFill>
                <a:effectLst>
                  <a:glow rad="101600">
                    <a:schemeClr val="accent1">
                      <a:alpha val="75000"/>
                    </a:schemeClr>
                  </a:glow>
                  <a:reflection stA="20000" endPos="75000" dist="12700" dir="5400000" sy="-100000" algn="bl" rotWithShape="0"/>
                </a:effectLst>
                <a:latin typeface="Silom"/>
              </a:rPr>
              <a:t>&lt;/</a:t>
            </a:r>
            <a:r>
              <a:rPr lang="en-US" sz="6000" dirty="0" err="1" smtClean="0">
                <a:ln w="50800">
                  <a:noFill/>
                </a:ln>
                <a:solidFill>
                  <a:schemeClr val="bg1">
                    <a:shade val="50000"/>
                  </a:schemeClr>
                </a:solidFill>
                <a:effectLst>
                  <a:glow rad="101600">
                    <a:schemeClr val="accent1">
                      <a:alpha val="75000"/>
                    </a:schemeClr>
                  </a:glow>
                  <a:reflection stA="20000" endPos="75000" dist="12700" dir="5400000" sy="-100000" algn="bl" rotWithShape="0"/>
                </a:effectLst>
                <a:latin typeface="Silom"/>
              </a:rPr>
              <a:t>kolloquium</a:t>
            </a:r>
            <a:r>
              <a:rPr lang="en-US" sz="6000" dirty="0" smtClean="0">
                <a:ln w="50800">
                  <a:noFill/>
                </a:ln>
                <a:solidFill>
                  <a:schemeClr val="bg1">
                    <a:shade val="50000"/>
                  </a:schemeClr>
                </a:solidFill>
                <a:effectLst>
                  <a:glow rad="101600">
                    <a:schemeClr val="accent1">
                      <a:alpha val="75000"/>
                    </a:schemeClr>
                  </a:glow>
                  <a:reflection stA="20000" endPos="75000" dist="12700" dir="5400000" sy="-100000" algn="bl" rotWithShape="0"/>
                </a:effectLst>
                <a:latin typeface="Silom"/>
              </a:rPr>
              <a:t>&gt;</a:t>
            </a:r>
            <a:endParaRPr lang="en-US" sz="6000" dirty="0">
              <a:ln w="50800">
                <a:noFill/>
              </a:ln>
              <a:solidFill>
                <a:schemeClr val="bg1">
                  <a:shade val="50000"/>
                </a:schemeClr>
              </a:solidFill>
              <a:effectLst>
                <a:glow rad="101600">
                  <a:schemeClr val="accent1">
                    <a:alpha val="75000"/>
                  </a:schemeClr>
                </a:glow>
                <a:reflection stA="20000" endPos="75000" dist="12700" dir="5400000" sy="-100000" algn="bl" rotWithShape="0"/>
              </a:effectLst>
              <a:latin typeface="Silom"/>
            </a:endParaRPr>
          </a:p>
        </p:txBody>
      </p:sp>
      <p:pic>
        <p:nvPicPr>
          <p:cNvPr id="3" name="Bild 2" descr="App Store Ic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30910">
            <a:off x="1809000" y="742202"/>
            <a:ext cx="5529974" cy="5529974"/>
          </a:xfrm>
          <a:prstGeom prst="roundRect">
            <a:avLst>
              <a:gd name="adj" fmla="val 4496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stA="50000" endPos="75000" dist="12700" dir="5400000" sy="-100000" algn="bl" rotWithShape="0"/>
            <a:softEdge rad="63500"/>
          </a:effectLst>
          <a:scene3d>
            <a:camera prst="orthographicFront">
              <a:rot lat="0" lon="0" rev="21299991"/>
            </a:camera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619524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10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3600"/>
            <a:ext cx="8839200" cy="2362200"/>
          </a:xfrm>
          <a:effectLst>
            <a:glow rad="1016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perspectiveContrastingLeftFacing">
              <a:rot lat="564000" lon="1500001" rev="21540000"/>
            </a:camera>
            <a:lightRig rig="threePt" dir="t"/>
          </a:scene3d>
        </p:spPr>
        <p:txBody>
          <a:bodyPr>
            <a:noAutofit/>
            <a:scene3d>
              <a:camera prst="orthographicFront">
                <a:rot lat="564000" lon="1500001" rev="21540000"/>
              </a:camera>
              <a:lightRig rig="balanced" dir="t">
                <a:rot lat="0" lon="0" rev="2100000"/>
              </a:lightRig>
            </a:scene3d>
            <a:sp3d extrusionH="57150" prstMaterial="metal">
              <a:bevelT w="38100" h="38100" prst="angle"/>
              <a:bevelB w="38100" h="38100" prst="angle"/>
              <a:contourClr>
                <a:schemeClr val="bg2"/>
              </a:contourClr>
            </a:sp3d>
          </a:bodyPr>
          <a:lstStyle/>
          <a:p>
            <a:r>
              <a:rPr lang="en-US" sz="6000" dirty="0" smtClean="0">
                <a:ln w="50800">
                  <a:noFill/>
                </a:ln>
                <a:solidFill>
                  <a:schemeClr val="bg1">
                    <a:shade val="50000"/>
                  </a:schemeClr>
                </a:solidFill>
                <a:effectLst>
                  <a:glow rad="101600">
                    <a:schemeClr val="accent1">
                      <a:alpha val="75000"/>
                    </a:schemeClr>
                  </a:glow>
                  <a:reflection stA="20000" endPos="75000" dist="12700" dir="5400000" sy="-100000" algn="bl" rotWithShape="0"/>
                </a:effectLst>
                <a:latin typeface="Silom"/>
              </a:rPr>
              <a:t>Objective-C</a:t>
            </a:r>
            <a:endParaRPr lang="en-US" sz="6000" dirty="0">
              <a:ln w="50800">
                <a:noFill/>
              </a:ln>
              <a:solidFill>
                <a:schemeClr val="bg1">
                  <a:shade val="50000"/>
                </a:schemeClr>
              </a:solidFill>
              <a:effectLst>
                <a:glow rad="101600">
                  <a:schemeClr val="accent1">
                    <a:alpha val="75000"/>
                  </a:schemeClr>
                </a:glow>
                <a:reflection stA="20000" endPos="75000" dist="12700" dir="5400000" sy="-100000" algn="bl" rotWithShape="0"/>
              </a:effectLst>
              <a:latin typeface="Silom"/>
            </a:endParaRPr>
          </a:p>
        </p:txBody>
      </p:sp>
    </p:spTree>
    <p:extLst>
      <p:ext uri="{BB962C8B-B14F-4D97-AF65-F5344CB8AC3E}">
        <p14:creationId xmlns:p14="http://schemas.microsoft.com/office/powerpoint/2010/main" val="18923826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>
            <a:normAutofit/>
          </a:bodyPr>
          <a:lstStyle/>
          <a:p>
            <a:r>
              <a:rPr lang="en-US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Sprachliche</a:t>
            </a:r>
            <a:r>
              <a:rPr lang="en-US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Besonderheiten</a:t>
            </a:r>
            <a:endParaRPr lang="en-US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06562"/>
            <a:ext cx="8686800" cy="4525963"/>
          </a:xfrm>
        </p:spPr>
        <p:txBody>
          <a:bodyPr>
            <a:normAutofit fontScale="92500" lnSpcReduction="10000"/>
          </a:bodyPr>
          <a:lstStyle/>
          <a:p>
            <a:pPr>
              <a:buSzPct val="65000"/>
              <a:buFont typeface="Lucida Grande"/>
              <a:buChar char=""/>
            </a:pP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Echte</a:t>
            </a:r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Obermenge</a:t>
            </a:r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des </a:t>
            </a: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prozeduralen</a:t>
            </a:r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ANSI-C</a:t>
            </a:r>
          </a:p>
          <a:p>
            <a:pPr>
              <a:buSzPct val="65000"/>
              <a:buFont typeface="Lucida Grande"/>
              <a:buChar char=""/>
            </a:pP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Syntaktisch</a:t>
            </a:r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getrennt</a:t>
            </a:r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: </a:t>
            </a: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o</a:t>
            </a: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bjektorientierte</a:t>
            </a:r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Erweiterung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von SMALLTALK</a:t>
            </a:r>
          </a:p>
          <a:p>
            <a:pPr>
              <a:buSzPct val="65000"/>
              <a:buFont typeface="Lucida Grande"/>
              <a:buChar char=""/>
            </a:pP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Verwendung</a:t>
            </a:r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von C++-</a:t>
            </a: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Bibliotheken</a:t>
            </a:r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möglich</a:t>
            </a:r>
            <a:endParaRPr lang="en-US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>
              <a:buSzPct val="65000"/>
              <a:buFont typeface="Lucida Grande"/>
              <a:buChar char=""/>
            </a:pP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Keine</a:t>
            </a:r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abstrakten</a:t>
            </a:r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Klassen</a:t>
            </a:r>
            <a:endParaRPr lang="en-US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>
              <a:buSzPct val="65000"/>
              <a:buFont typeface="Lucida Grande"/>
              <a:buChar char=""/>
            </a:pP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Datentypen</a:t>
            </a:r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sind</a:t>
            </a:r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schwach</a:t>
            </a:r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, </a:t>
            </a: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statisch</a:t>
            </a:r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und </a:t>
            </a: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explizit</a:t>
            </a:r>
            <a:endParaRPr lang="en-US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>
              <a:buSzPct val="65000"/>
              <a:buFont typeface="Lucida Grande"/>
              <a:buChar char=""/>
            </a:pP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Dynamisches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Binden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: </a:t>
            </a: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Methoden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werden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erst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bei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Laufzeit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ermittelt</a:t>
            </a:r>
            <a:endParaRPr lang="en-US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>
              <a:buSzPct val="65000"/>
              <a:buFont typeface="Lucida Grande"/>
              <a:buChar char=""/>
            </a:pP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C-</a:t>
            </a: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Funktionen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werden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statisch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gebunden</a:t>
            </a:r>
            <a:endParaRPr lang="en-US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Let’s </a:t>
            </a:r>
            <a:r>
              <a:rPr lang="en-US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Smalltalk</a:t>
            </a:r>
            <a:endParaRPr lang="en-US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9296400" cy="4525963"/>
          </a:xfrm>
        </p:spPr>
        <p:txBody>
          <a:bodyPr>
            <a:normAutofit/>
          </a:bodyPr>
          <a:lstStyle/>
          <a:p>
            <a:pPr>
              <a:buSzPct val="65000"/>
              <a:buFont typeface="Lucida Grande"/>
              <a:buChar char=""/>
            </a:pPr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Message </a:t>
            </a: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Passings</a:t>
            </a:r>
            <a:endParaRPr lang="en-US" sz="2200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7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</a:t>
            </a:r>
            <a:r>
              <a:rPr lang="en-US" sz="17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 </a:t>
            </a:r>
            <a:r>
              <a:rPr lang="en-US" sz="17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NSInteger</a:t>
            </a:r>
            <a:r>
              <a:rPr lang="en-US" sz="17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</a:t>
            </a:r>
            <a:r>
              <a:rPr lang="en-US" sz="17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age = [self computeAgeFromYear:1981 withMonth:5 andDay:23]</a:t>
            </a:r>
            <a:r>
              <a:rPr lang="en-US" sz="17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;</a:t>
            </a:r>
          </a:p>
          <a:p>
            <a:endParaRPr lang="en-US" sz="17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7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  - (</a:t>
            </a:r>
            <a:r>
              <a:rPr lang="en-US" sz="17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NSInteger</a:t>
            </a:r>
            <a:r>
              <a:rPr lang="en-US" sz="17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)</a:t>
            </a:r>
            <a:r>
              <a:rPr lang="en-US" sz="17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computeAgeFromYear</a:t>
            </a:r>
            <a:r>
              <a:rPr lang="en-US" sz="17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:(</a:t>
            </a:r>
            <a:r>
              <a:rPr lang="en-US" sz="17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NSInteger</a:t>
            </a:r>
            <a:r>
              <a:rPr lang="en-US" sz="17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)</a:t>
            </a:r>
            <a:r>
              <a:rPr lang="en-US" sz="17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birthyear</a:t>
            </a:r>
            <a:r>
              <a:rPr lang="en-US" sz="17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</a:t>
            </a:r>
          </a:p>
          <a:p>
            <a:pPr marL="0" indent="0">
              <a:buNone/>
            </a:pPr>
            <a:r>
              <a:rPr lang="en-US" sz="17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                        </a:t>
            </a:r>
            <a:r>
              <a:rPr lang="en-US" sz="17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withMonth</a:t>
            </a:r>
            <a:r>
              <a:rPr lang="en-US" sz="17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:(</a:t>
            </a:r>
            <a:r>
              <a:rPr lang="en-US" sz="17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NSInteger</a:t>
            </a:r>
            <a:r>
              <a:rPr lang="en-US" sz="17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)month</a:t>
            </a:r>
          </a:p>
          <a:p>
            <a:pPr marL="0" indent="0">
              <a:buNone/>
            </a:pPr>
            <a:r>
              <a:rPr lang="en-US" sz="17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	</a:t>
            </a:r>
            <a:r>
              <a:rPr lang="en-US" sz="17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                    </a:t>
            </a:r>
            <a:r>
              <a:rPr lang="en-US" sz="17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andDay</a:t>
            </a:r>
            <a:r>
              <a:rPr lang="en-US" sz="17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:(</a:t>
            </a:r>
            <a:r>
              <a:rPr lang="en-US" sz="17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NSInteger</a:t>
            </a:r>
            <a:r>
              <a:rPr lang="en-US" sz="17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)day { ... } </a:t>
            </a:r>
          </a:p>
          <a:p>
            <a:endParaRPr lang="en-US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Consolas"/>
              <a:cs typeface="Consolas"/>
            </a:endParaRPr>
          </a:p>
          <a:p>
            <a:pPr>
              <a:buSzPct val="65000"/>
              <a:buFont typeface="Lucida Grande"/>
              <a:buChar char=""/>
            </a:pP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Statt</a:t>
            </a:r>
            <a:r>
              <a:rPr lang="en-US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Aufruf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von </a:t>
            </a: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Methoden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mit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Parametern</a:t>
            </a:r>
            <a:r>
              <a:rPr lang="en-US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: </a:t>
            </a:r>
            <a:r>
              <a:rPr lang="en-US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Selektoren</a:t>
            </a:r>
            <a:endParaRPr lang="en-US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 marL="0" indent="0">
              <a:buNone/>
            </a:pPr>
            <a:r>
              <a:rPr lang="en-US" sz="17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  SEL </a:t>
            </a:r>
            <a:r>
              <a:rPr lang="en-US" sz="17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computeAge</a:t>
            </a:r>
            <a:r>
              <a:rPr lang="en-US" sz="17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= @selector(</a:t>
            </a:r>
            <a:r>
              <a:rPr lang="en-US" sz="17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computeAgeFromYear:withMonth:andYear</a:t>
            </a:r>
            <a:r>
              <a:rPr lang="en-US" sz="17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:); </a:t>
            </a:r>
          </a:p>
          <a:p>
            <a:endParaRPr lang="en-US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endParaRPr lang="en-US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endParaRPr lang="en-US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endParaRPr lang="en-US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</p:spTree>
    <p:extLst>
      <p:ext uri="{BB962C8B-B14F-4D97-AF65-F5344CB8AC3E}">
        <p14:creationId xmlns:p14="http://schemas.microsoft.com/office/powerpoint/2010/main" val="501765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Typlosigkeit</a:t>
            </a:r>
            <a:endParaRPr lang="en-US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>
            <a:noAutofit/>
          </a:bodyPr>
          <a:lstStyle/>
          <a:p>
            <a:pPr>
              <a:buSzPct val="65000"/>
              <a:buFont typeface="Lucida Grande"/>
              <a:buChar char=""/>
            </a:pP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Typloser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Datentyp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: 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id</a:t>
            </a:r>
            <a:endParaRPr lang="en-US" sz="2400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Consolas"/>
              <a:cs typeface="Consolas"/>
            </a:endParaRPr>
          </a:p>
          <a:p>
            <a:pPr>
              <a:buSzPct val="65000"/>
              <a:buFont typeface="Lucida Grande"/>
              <a:buChar char=""/>
            </a:pP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id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stringObject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= @"Objective-C is great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.”;</a:t>
            </a:r>
          </a:p>
          <a:p>
            <a:pPr lvl="1">
              <a:buFont typeface="Lucida Grande"/>
              <a:buChar char="☞"/>
            </a:pP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OK</a:t>
            </a:r>
            <a:endParaRPr lang="en-US" sz="20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Consolas"/>
              <a:cs typeface="Consolas"/>
            </a:endParaRPr>
          </a:p>
          <a:p>
            <a:pPr>
              <a:buSzPct val="65000"/>
              <a:buFont typeface="Lucida Grande"/>
              <a:buChar char=""/>
            </a:pP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NSString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*string = </a:t>
            </a:r>
            <a:r>
              <a:rPr lang="en-US" sz="24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stringObject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;</a:t>
            </a:r>
          </a:p>
          <a:p>
            <a:pPr lvl="1">
              <a:buFont typeface="Lucida Grande"/>
              <a:buChar char="☞"/>
            </a:pP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OK</a:t>
            </a:r>
          </a:p>
          <a:p>
            <a:pPr>
              <a:buSzPct val="65000"/>
              <a:buFont typeface="Lucida Grande"/>
              <a:buChar char=""/>
            </a:pP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NSNumber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</a:t>
            </a: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*number = 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stringObject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;</a:t>
            </a:r>
          </a:p>
          <a:p>
            <a:pPr lvl="1">
              <a:buFont typeface="Lucida Grande"/>
              <a:buChar char="☞"/>
            </a:pPr>
            <a:r>
              <a:rPr lang="en-US" sz="2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logischer</a:t>
            </a:r>
            <a:r>
              <a:rPr lang="en-US" sz="20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</a:t>
            </a:r>
            <a:r>
              <a:rPr lang="en-US" sz="2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Fehler</a:t>
            </a:r>
            <a:endParaRPr lang="en-US" sz="20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Consolas"/>
              <a:cs typeface="Consolas"/>
            </a:endParaRPr>
          </a:p>
          <a:p>
            <a:pPr>
              <a:buSzPct val="65000"/>
              <a:buFont typeface="Lucida Grande"/>
              <a:buChar char=""/>
            </a:pP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char character = [number 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charValue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];</a:t>
            </a:r>
          </a:p>
          <a:p>
            <a:pPr lvl="1">
              <a:buFont typeface="Lucida Grande"/>
              <a:buChar char="☞"/>
            </a:pPr>
            <a:r>
              <a:rPr lang="en-US" sz="20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Laufzeitfehler</a:t>
            </a:r>
            <a:endParaRPr lang="en-US" sz="20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184013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Klassenobjekte</a:t>
            </a:r>
            <a:r>
              <a:rPr lang="en-US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vs. </a:t>
            </a:r>
            <a:r>
              <a:rPr lang="en-US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Instanzobjekte</a:t>
            </a:r>
            <a:endParaRPr lang="en-US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>
            <a:noAutofit/>
          </a:bodyPr>
          <a:lstStyle/>
          <a:p>
            <a:pPr>
              <a:buSzPct val="65000"/>
              <a:buFont typeface="Lucida Grande"/>
              <a:buChar char=""/>
            </a:pP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Instanzmethoden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entsprechen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dem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Verständnis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ein</a:t>
            </a:r>
            <a:r>
              <a:rPr lang="en-US" sz="28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Methoden</a:t>
            </a:r>
            <a:r>
              <a:rPr lang="en-US" sz="28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in C++/Java</a:t>
            </a:r>
          </a:p>
          <a:p>
            <a:pPr>
              <a:buSzPct val="65000"/>
              <a:buFont typeface="Lucida Grande"/>
              <a:buChar char=""/>
            </a:pPr>
            <a:r>
              <a:rPr lang="en-US" sz="28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Jede</a:t>
            </a:r>
            <a:r>
              <a:rPr lang="en-US" sz="28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Klasse</a:t>
            </a:r>
            <a:r>
              <a:rPr lang="en-US" sz="28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er</a:t>
            </a:r>
            <a:r>
              <a:rPr lang="en-US" sz="28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ist</a:t>
            </a:r>
            <a:r>
              <a:rPr lang="en-US" sz="28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ebenfalls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ein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Klassenobjekt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und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verfügt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über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Klassenmethoden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(Singleton)</a:t>
            </a:r>
          </a:p>
          <a:p>
            <a:pPr>
              <a:buSzPct val="65000"/>
              <a:buFont typeface="Lucida Grande"/>
              <a:buChar char=""/>
            </a:pP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Beispiel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: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Initialisierung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eines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NSObject-Objektes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:</a:t>
            </a:r>
          </a:p>
          <a:p>
            <a:pPr marL="0" indent="0">
              <a:buNone/>
            </a:pP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  [[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NSObject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alloc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] 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init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];</a:t>
            </a:r>
          </a:p>
          <a:p>
            <a:pPr lvl="1">
              <a:buFont typeface="Lucida Grande"/>
              <a:buChar char="☞"/>
            </a:pP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+(id)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alloc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= 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Klassenmethode</a:t>
            </a:r>
            <a:endParaRPr lang="en-US" sz="2400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 lvl="1">
              <a:buFont typeface="Lucida Grande"/>
              <a:buChar char="☞"/>
            </a:pPr>
            <a:r>
              <a:rPr lang="en-US" sz="24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-(id)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init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= 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Instanzmethode</a:t>
            </a:r>
            <a:endParaRPr lang="en-US" sz="2400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 marL="0" indent="0">
              <a:buNone/>
            </a:pPr>
            <a:endParaRPr lang="en-US" sz="2700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31333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Protokolle</a:t>
            </a:r>
            <a:endParaRPr lang="en-US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>
            <a:noAutofit/>
          </a:bodyPr>
          <a:lstStyle/>
          <a:p>
            <a:pPr>
              <a:buSzPct val="65000"/>
              <a:buFont typeface="Lucida Grande"/>
              <a:buChar char=""/>
            </a:pP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Wie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Interface in Java</a:t>
            </a:r>
          </a:p>
          <a:p>
            <a:pPr>
              <a:buSzPct val="65000"/>
              <a:buFont typeface="Lucida Grande"/>
              <a:buChar char=""/>
            </a:pP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@</a:t>
            </a:r>
            <a:r>
              <a:rPr lang="en-US" sz="28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required</a:t>
            </a:r>
            <a:r>
              <a:rPr lang="en-US" sz="28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und </a:t>
            </a:r>
            <a:r>
              <a:rPr lang="en-US" sz="28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@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optional</a:t>
            </a:r>
          </a:p>
          <a:p>
            <a:pPr>
              <a:buSzPct val="65000"/>
              <a:buFont typeface="Lucida Grande"/>
              <a:buChar char=""/>
            </a:pP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Delegates: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Nachrichten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werden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an Delegate-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Objekt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weitergeleitet</a:t>
            </a:r>
            <a:endParaRPr lang="en-US" sz="2800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>
              <a:buSzPct val="65000"/>
              <a:buFont typeface="Lucida Grande"/>
              <a:buChar char=""/>
            </a:pP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DataSource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: Data-Source-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Objekt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wird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nach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Daten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angefragt</a:t>
            </a:r>
            <a:endParaRPr lang="en-US" sz="28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</p:spTree>
    <p:extLst>
      <p:ext uri="{BB962C8B-B14F-4D97-AF65-F5344CB8AC3E}">
        <p14:creationId xmlns:p14="http://schemas.microsoft.com/office/powerpoint/2010/main" val="585941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Properties</a:t>
            </a:r>
            <a:endParaRPr lang="en-US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686800" cy="5257800"/>
          </a:xfrm>
        </p:spPr>
        <p:txBody>
          <a:bodyPr>
            <a:noAutofit/>
          </a:bodyPr>
          <a:lstStyle/>
          <a:p>
            <a:pPr>
              <a:buSzPct val="65000"/>
              <a:buFont typeface="Lucida Grande"/>
              <a:buChar char=""/>
            </a:pP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Implementiert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Accessoren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für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Variablen</a:t>
            </a:r>
            <a:endParaRPr lang="en-US" sz="2800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 marL="0" indent="0">
              <a:buNone/>
            </a:pP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  @</a:t>
            </a:r>
            <a:r>
              <a:rPr lang="en-US" sz="28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property (</a:t>
            </a:r>
            <a:r>
              <a:rPr lang="en-US" sz="2800" b="1" spc="50" dirty="0" err="1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UITextField</a:t>
            </a:r>
            <a:r>
              <a:rPr lang="en-US" sz="28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*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) name; </a:t>
            </a:r>
            <a:endParaRPr lang="en-US" sz="2800" b="1" spc="50" dirty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Consolas"/>
              <a:cs typeface="Consolas"/>
            </a:endParaRPr>
          </a:p>
          <a:p>
            <a:pPr lvl="1">
              <a:buFont typeface="Lucida Grande"/>
              <a:buChar char="☞"/>
            </a:pP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Setter: 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setName</a:t>
            </a:r>
            <a:endParaRPr lang="en-US" sz="2400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Consolas"/>
              <a:cs typeface="Consolas"/>
            </a:endParaRPr>
          </a:p>
          <a:p>
            <a:pPr lvl="1">
              <a:buFont typeface="Lucida Grande"/>
              <a:buChar char="☞"/>
            </a:pP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Getter: 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name</a:t>
            </a:r>
          </a:p>
          <a:p>
            <a:pPr>
              <a:buSzPct val="65000"/>
              <a:buFont typeface="Lucida Grande"/>
              <a:buChar char=""/>
            </a:pP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2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Möglichkeiten</a:t>
            </a:r>
            <a:r>
              <a:rPr lang="en-US" sz="2800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zum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8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Setzen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von 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name</a:t>
            </a: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:</a:t>
            </a:r>
          </a:p>
          <a:p>
            <a:pPr>
              <a:buSzPct val="65000"/>
              <a:buFont typeface="Lucida Grande"/>
              <a:buChar char=""/>
            </a:pP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Smalltalk-Syntax:</a:t>
            </a:r>
          </a:p>
          <a:p>
            <a:pPr lvl="1">
              <a:buFont typeface="Lucida Grande"/>
              <a:buChar char="☞"/>
            </a:pP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[_name 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setText:NSString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];</a:t>
            </a:r>
          </a:p>
          <a:p>
            <a:pPr lvl="1">
              <a:buFont typeface="Lucida Grande"/>
              <a:buChar char="☞"/>
            </a:pP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(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_name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als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iVar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äquivalent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zu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[self name]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)</a:t>
            </a:r>
          </a:p>
          <a:p>
            <a:pPr>
              <a:buSzPct val="65000"/>
              <a:buFont typeface="Lucida Grande"/>
              <a:buChar char=""/>
            </a:pPr>
            <a:r>
              <a:rPr lang="en-US" sz="28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C-Syntax:</a:t>
            </a:r>
          </a:p>
          <a:p>
            <a:pPr lvl="1">
              <a:buFont typeface="Lucida Grande"/>
              <a:buChar char="☞"/>
            </a:pP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Skia"/>
                <a:cs typeface="Skia"/>
              </a:rPr>
              <a:t> 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_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name.text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 = </a:t>
            </a:r>
            <a:r>
              <a:rPr lang="en-US" sz="2400" b="1" spc="50" dirty="0" err="1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NSString</a:t>
            </a:r>
            <a:r>
              <a:rPr lang="en-US" sz="2400" b="1" spc="50" dirty="0" smtClean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  <a:latin typeface="Consolas"/>
                <a:cs typeface="Consolas"/>
              </a:rPr>
              <a:t>;</a:t>
            </a:r>
          </a:p>
          <a:p>
            <a:endParaRPr lang="en-US" sz="2800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endParaRPr lang="en-US" sz="2800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  <a:p>
            <a:pPr marL="0" indent="0">
              <a:buNone/>
            </a:pPr>
            <a:endParaRPr lang="en-US" sz="2700" b="1" spc="50" dirty="0" smtClean="0">
              <a:ln w="13500">
                <a:solidFill>
                  <a:schemeClr val="accent1">
                    <a:shade val="2500"/>
                    <a:alpha val="6500"/>
                  </a:scheme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effectLst>
                <a:innerShdw blurRad="50900" dist="38500" dir="13500000">
                  <a:srgbClr val="000000">
                    <a:alpha val="60000"/>
                  </a:srgbClr>
                </a:innerShdw>
              </a:effectLst>
              <a:latin typeface="Skia"/>
              <a:cs typeface="Skia"/>
            </a:endParaRPr>
          </a:p>
        </p:txBody>
      </p:sp>
    </p:spTree>
    <p:extLst>
      <p:ext uri="{BB962C8B-B14F-4D97-AF65-F5344CB8AC3E}">
        <p14:creationId xmlns:p14="http://schemas.microsoft.com/office/powerpoint/2010/main" val="2165339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C018813609991">
  <a:themeElements>
    <a:clrScheme name="Revolution">
      <a:dk1>
        <a:sysClr val="windowText" lastClr="000000"/>
      </a:dk1>
      <a:lt1>
        <a:sysClr val="window" lastClr="FFFFFF"/>
      </a:lt1>
      <a:dk2>
        <a:srgbClr val="1B3861"/>
      </a:dk2>
      <a:lt2>
        <a:srgbClr val="38ABED"/>
      </a:lt2>
      <a:accent1>
        <a:srgbClr val="0C5986"/>
      </a:accent1>
      <a:accent2>
        <a:srgbClr val="DDF53D"/>
      </a:accent2>
      <a:accent3>
        <a:srgbClr val="508709"/>
      </a:accent3>
      <a:accent4>
        <a:srgbClr val="BF5E00"/>
      </a:accent4>
      <a:accent5>
        <a:srgbClr val="9C0001"/>
      </a:accent5>
      <a:accent6>
        <a:srgbClr val="660075"/>
      </a:accent6>
      <a:hlink>
        <a:srgbClr val="ABF24D"/>
      </a:hlink>
      <a:folHlink>
        <a:srgbClr val="A0E7F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EBAEB92F-B35A-4BD8-A5A6-3467DA456CB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TC018813609991</Template>
  <TotalTime>0</TotalTime>
  <Words>570</Words>
  <Application>Microsoft Macintosh PowerPoint</Application>
  <PresentationFormat>Bildschirmpräsentation (4:3)</PresentationFormat>
  <Paragraphs>135</Paragraphs>
  <Slides>26</Slides>
  <Notes>5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27" baseType="lpstr">
      <vt:lpstr>TC018813609991</vt:lpstr>
      <vt:lpstr>Implementierung eines generischen Clients für iOS zur Analyse von REST-Services </vt:lpstr>
      <vt:lpstr>Übersicht</vt:lpstr>
      <vt:lpstr>Objective-C</vt:lpstr>
      <vt:lpstr>Sprachliche Besonderheiten</vt:lpstr>
      <vt:lpstr>Let’s Smalltalk</vt:lpstr>
      <vt:lpstr>Typlosigkeit</vt:lpstr>
      <vt:lpstr>Klassenobjekte vs. Instanzobjekte</vt:lpstr>
      <vt:lpstr>Protokolle</vt:lpstr>
      <vt:lpstr>Properties</vt:lpstr>
      <vt:lpstr>Cocoa Touch</vt:lpstr>
      <vt:lpstr>REST Services</vt:lpstr>
      <vt:lpstr>RESTful Webservices</vt:lpstr>
      <vt:lpstr>Richtlinien</vt:lpstr>
      <vt:lpstr>Schnittstelle: Operationen</vt:lpstr>
      <vt:lpstr>Schnittstelle: Austauschformate</vt:lpstr>
      <vt:lpstr>Implementation des “REST Analyzer”</vt:lpstr>
      <vt:lpstr>GUI</vt:lpstr>
      <vt:lpstr>GUI</vt:lpstr>
      <vt:lpstr>GUI</vt:lpstr>
      <vt:lpstr>GUI</vt:lpstr>
      <vt:lpstr>Senden einer Request</vt:lpstr>
      <vt:lpstr>Empfangen einer Response</vt:lpstr>
      <vt:lpstr>Eingehende Pakete</vt:lpstr>
      <vt:lpstr>Übertragung vollständig</vt:lpstr>
      <vt:lpstr>PowerPoint-Präsentation</vt:lpstr>
      <vt:lpstr>&lt;/kolloquium&gt;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xabst binary waves</dc:title>
  <dc:creator/>
  <cp:keywords/>
  <dc:description>2010 abstract powerpoint template from presentationpro.com</dc:description>
  <cp:lastModifiedBy>Mario Stief</cp:lastModifiedBy>
  <cp:revision>40</cp:revision>
  <dcterms:modified xsi:type="dcterms:W3CDTF">2012-12-16T16:52:20Z</dcterms:modified>
  <cp:category>2010 abstract curves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TC018813609991</vt:lpwstr>
  </property>
</Properties>
</file>

<file path=docProps/thumbnail.jpeg>
</file>